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5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59" r:id="rId6"/>
    <p:sldId id="267" r:id="rId7"/>
    <p:sldId id="261" r:id="rId8"/>
    <p:sldId id="265" r:id="rId9"/>
    <p:sldId id="263" r:id="rId10"/>
    <p:sldId id="262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63"/>
    <p:restoredTop sz="94674"/>
  </p:normalViewPr>
  <p:slideViewPr>
    <p:cSldViewPr snapToGrid="0" snapToObjects="1">
      <p:cViewPr varScale="1">
        <p:scale>
          <a:sx n="90" d="100"/>
          <a:sy n="90" d="100"/>
        </p:scale>
        <p:origin x="216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7C2CF-176C-EA43-A95D-2E8310968565}" type="datetimeFigureOut">
              <a:rPr lang="en-US" smtClean="0"/>
              <a:t>7/23/17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0CC52-8FBA-484F-AB4D-18A074098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9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7/23/17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322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6" r:id="rId1"/>
    <p:sldLayoutId id="2147483917" r:id="rId2"/>
    <p:sldLayoutId id="2147483918" r:id="rId3"/>
    <p:sldLayoutId id="2147483919" r:id="rId4"/>
    <p:sldLayoutId id="2147483920" r:id="rId5"/>
    <p:sldLayoutId id="2147483921" r:id="rId6"/>
    <p:sldLayoutId id="2147483922" r:id="rId7"/>
    <p:sldLayoutId id="2147483923" r:id="rId8"/>
    <p:sldLayoutId id="2147483924" r:id="rId9"/>
    <p:sldLayoutId id="2147483925" r:id="rId10"/>
    <p:sldLayoutId id="214748392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aseline="30000" dirty="0" smtClean="0"/>
              <a:t>Quantifying </a:t>
            </a:r>
            <a:r>
              <a:rPr lang="en-US" baseline="30000" dirty="0"/>
              <a:t>’</a:t>
            </a:r>
            <a:r>
              <a:rPr lang="en-US" baseline="30000" dirty="0" err="1"/>
              <a:t>standardness</a:t>
            </a:r>
            <a:r>
              <a:rPr lang="en-US" baseline="30000" dirty="0"/>
              <a:t>’ of the language use in a locality</a:t>
            </a:r>
            <a:r>
              <a:rPr lang="en-US" baseline="30000" dirty="0" smtClean="0"/>
              <a:t>:</a:t>
            </a:r>
            <a:br>
              <a:rPr lang="en-US" baseline="30000" dirty="0" smtClean="0"/>
            </a:br>
            <a:r>
              <a:rPr lang="en-US" baseline="30000" dirty="0" smtClean="0"/>
              <a:t> </a:t>
            </a:r>
            <a:r>
              <a:rPr lang="en-US" baseline="30000" dirty="0"/>
              <a:t>a study with Twitter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Yo</a:t>
            </a:r>
            <a:r>
              <a:rPr lang="en-US" dirty="0" smtClean="0"/>
              <a:t> Sato, Kevin Heffernan,  </a:t>
            </a:r>
            <a:r>
              <a:rPr lang="en-US" dirty="0" err="1" smtClean="0"/>
              <a:t>Shunsuke</a:t>
            </a:r>
            <a:r>
              <a:rPr lang="en-US" dirty="0" smtClean="0"/>
              <a:t> </a:t>
            </a:r>
            <a:r>
              <a:rPr lang="en-US" dirty="0" err="1" smtClean="0"/>
              <a:t>Kishie</a:t>
            </a:r>
            <a:r>
              <a:rPr lang="en-US" dirty="0" smtClean="0"/>
              <a:t> &amp; </a:t>
            </a:r>
            <a:r>
              <a:rPr lang="en-US" dirty="0" err="1" smtClean="0"/>
              <a:t>kota</a:t>
            </a:r>
            <a:r>
              <a:rPr lang="en-US" dirty="0" smtClean="0"/>
              <a:t> </a:t>
            </a:r>
            <a:r>
              <a:rPr lang="en-US" dirty="0" err="1" smtClean="0"/>
              <a:t>hattori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033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Outstanding issues and extensions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 </a:t>
            </a:r>
            <a:r>
              <a:rPr lang="en-US" dirty="0"/>
              <a:t>O</a:t>
            </a:r>
            <a:r>
              <a:rPr lang="en-US" dirty="0" smtClean="0"/>
              <a:t>ur method requires a ‘baseline’ (or pivot) model, which then requires annotations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Ideally a Kanto Twitter model would have made direct comparison possible, but creating one would require a huge manual effort</a:t>
            </a:r>
          </a:p>
          <a:p>
            <a:pPr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Distances don’t tell you exactly why they are different, i.e. could be caused by something unintended 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 in our case, a large distance can, and perhaps is, caused by the register difference too (Twitter is more informal than the training data)</a:t>
            </a:r>
          </a:p>
          <a:p>
            <a:pPr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Ideally: unsupervised clustering of dialects, in preparation </a:t>
            </a:r>
            <a:r>
              <a:rPr lang="en-US" dirty="0"/>
              <a:t>	</a:t>
            </a:r>
            <a:r>
              <a:rPr lang="en-US" dirty="0" smtClean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86285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dirty="0" smtClean="0"/>
              <a:t> </a:t>
            </a:r>
            <a:r>
              <a:rPr lang="en-US" sz="2800" dirty="0" smtClean="0"/>
              <a:t>Main point: general </a:t>
            </a:r>
            <a:r>
              <a:rPr lang="en-US" sz="2800" dirty="0"/>
              <a:t>method of quantifying distances based on </a:t>
            </a:r>
            <a:r>
              <a:rPr lang="en-US" sz="2800" dirty="0" smtClean="0"/>
              <a:t>an existing probabilistic </a:t>
            </a:r>
            <a:r>
              <a:rPr lang="en-US" sz="2800" dirty="0" smtClean="0"/>
              <a:t>model</a:t>
            </a:r>
          </a:p>
          <a:p>
            <a:pPr lvl="1">
              <a:buFont typeface="Wingdings" charset="2"/>
              <a:buChar char="Ø"/>
            </a:pPr>
            <a:r>
              <a:rPr lang="en-US" sz="2600" dirty="0"/>
              <a:t> </a:t>
            </a:r>
            <a:r>
              <a:rPr lang="en-US" sz="2600" dirty="0" smtClean="0"/>
              <a:t>We applied it as a metric of conformity to the standard language</a:t>
            </a:r>
          </a:p>
          <a:p>
            <a:pPr lvl="1">
              <a:buFont typeface="Wingdings" charset="2"/>
              <a:buChar char="Ø"/>
            </a:pPr>
            <a:r>
              <a:rPr lang="en-US" sz="2600" dirty="0"/>
              <a:t> </a:t>
            </a:r>
            <a:r>
              <a:rPr lang="en-US" sz="2600" dirty="0" smtClean="0"/>
              <a:t>and compared regions</a:t>
            </a:r>
          </a:p>
          <a:p>
            <a:pPr lvl="1">
              <a:buFont typeface="Wingdings" charset="2"/>
              <a:buChar char="Ø"/>
            </a:pPr>
            <a:r>
              <a:rPr lang="en-US" sz="2600" dirty="0" smtClean="0"/>
              <a:t> but it can be applied to any group comparison, regional, social or otherwise</a:t>
            </a:r>
          </a:p>
          <a:p>
            <a:pPr lvl="1">
              <a:buFont typeface="Wingdings" charset="2"/>
              <a:buChar char="Ø"/>
            </a:pPr>
            <a:endParaRPr lang="en-US" sz="2400" dirty="0"/>
          </a:p>
          <a:p>
            <a:pPr>
              <a:buFont typeface="Wingdings" charset="2"/>
              <a:buChar char="Ø"/>
            </a:pPr>
            <a:r>
              <a:rPr lang="en-US" sz="2600" dirty="0" smtClean="0"/>
              <a:t> Thank you for listening!!</a:t>
            </a:r>
          </a:p>
        </p:txBody>
      </p:sp>
    </p:spTree>
    <p:extLst>
      <p:ext uri="{BB962C8B-B14F-4D97-AF65-F5344CB8AC3E}">
        <p14:creationId xmlns:p14="http://schemas.microsoft.com/office/powerpoint/2010/main" val="425812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baseline="30000" dirty="0"/>
              <a:t>Inoue, F. (2008). Geographical distance center and multivariate analysis of the standard </a:t>
            </a:r>
            <a:r>
              <a:rPr lang="en-US" sz="2800" baseline="30000" dirty="0" err="1"/>
              <a:t>japanese</a:t>
            </a:r>
            <a:r>
              <a:rPr lang="en-US" sz="2800" baseline="30000" dirty="0"/>
              <a:t>. </a:t>
            </a:r>
            <a:r>
              <a:rPr lang="en-US" sz="2800" baseline="30000" dirty="0" err="1"/>
              <a:t>Dialectologia</a:t>
            </a:r>
            <a:r>
              <a:rPr lang="en-US" sz="2800" baseline="30000" dirty="0"/>
              <a:t>(1), 65–81.</a:t>
            </a:r>
          </a:p>
          <a:p>
            <a:r>
              <a:rPr lang="en-US" sz="2800" baseline="30000" dirty="0"/>
              <a:t>Kudo, T., Yamamoto, K., &amp; Matsumoto, Y. (2004). Applying Conditional Random Field to Japanese morphological analysis. In Proceedings of the conference on empirical method in natural language processing.</a:t>
            </a:r>
          </a:p>
          <a:p>
            <a:r>
              <a:rPr lang="en-US" sz="2800" baseline="30000" dirty="0"/>
              <a:t>Lafferty, J. D., McCallum, A., &amp; Pereira, F. C. N. (2001). Conditional random fields: Probabilistic models for segmenting and labeling sequence data. In Proceedings of the eighteenth international conference on machine learning (pp. 282–289). San Francisco, CA, USA: Morgan Kaufmann Publishers Inc. Retrieved from http://</a:t>
            </a:r>
            <a:r>
              <a:rPr lang="en-US" sz="2800" baseline="30000" dirty="0" err="1"/>
              <a:t>dl.acm.org</a:t>
            </a:r>
            <a:r>
              <a:rPr lang="en-US" sz="2800" baseline="30000" dirty="0"/>
              <a:t>/</a:t>
            </a:r>
            <a:r>
              <a:rPr lang="en-US" sz="2800" baseline="30000" dirty="0" err="1"/>
              <a:t>citation.cfm?id</a:t>
            </a:r>
            <a:r>
              <a:rPr lang="en-US" sz="2800" baseline="30000" dirty="0"/>
              <a:t>=645530.655813</a:t>
            </a:r>
          </a:p>
          <a:p>
            <a:r>
              <a:rPr lang="en-US" sz="2800" baseline="30000" dirty="0"/>
              <a:t>Yoshino, K., Hirayama, N., Mori, S., Takahashi, F., </a:t>
            </a:r>
            <a:r>
              <a:rPr lang="en-US" sz="2800" baseline="30000" dirty="0" err="1"/>
              <a:t>Itoyama</a:t>
            </a:r>
            <a:r>
              <a:rPr lang="en-US" sz="2800" baseline="30000" dirty="0"/>
              <a:t>, K., &amp; </a:t>
            </a:r>
            <a:r>
              <a:rPr lang="en-US" sz="2800" baseline="30000" dirty="0" err="1"/>
              <a:t>Okuno</a:t>
            </a:r>
            <a:r>
              <a:rPr lang="en-US" sz="2800" baseline="30000" dirty="0"/>
              <a:t>, H. G. (2016, may). Parallel speech corpora of </a:t>
            </a:r>
            <a:r>
              <a:rPr lang="en-US" sz="2800" baseline="30000" dirty="0" err="1"/>
              <a:t>japanese</a:t>
            </a:r>
            <a:r>
              <a:rPr lang="en-US" sz="2800" baseline="30000" dirty="0"/>
              <a:t> dialects. In N. C. C. Chair) et al. (Eds.), Proceedings of the tenth international conference on language resources and evaluation (</a:t>
            </a:r>
            <a:r>
              <a:rPr lang="en-US" sz="2800" baseline="30000" dirty="0" err="1"/>
              <a:t>lrec</a:t>
            </a:r>
            <a:r>
              <a:rPr lang="en-US" sz="2800" baseline="30000" dirty="0"/>
              <a:t> 2016) (pp. –). Paris, France: European Language Resources Association (ELRA).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7506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Overview: the issue and our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n-US" sz="2400" dirty="0" smtClean="0"/>
              <a:t>Question: how much do dialect speakers conform to the ‘standard’ language in the public </a:t>
            </a:r>
            <a:r>
              <a:rPr lang="en-US" sz="2400" dirty="0" smtClean="0"/>
              <a:t>domain and does this vary between dialects?</a:t>
            </a:r>
            <a:endParaRPr lang="en-US" sz="2400" dirty="0" smtClean="0"/>
          </a:p>
          <a:p>
            <a:pPr marL="28575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n-US" sz="2400" dirty="0"/>
              <a:t>Data: Twitter data coming from five different regions of Japan</a:t>
            </a:r>
          </a:p>
          <a:p>
            <a:pPr marL="28575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n-US" sz="2400" dirty="0"/>
              <a:t>Method: </a:t>
            </a:r>
            <a:r>
              <a:rPr lang="en-US" sz="2400" dirty="0" smtClean="0"/>
              <a:t>numeric distances from the standard dialect</a:t>
            </a:r>
          </a:p>
          <a:p>
            <a:pPr marL="28575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n-US" sz="2400" dirty="0" smtClean="0"/>
              <a:t>We show numerically:</a:t>
            </a:r>
            <a:br>
              <a:rPr lang="en-US" sz="2400" dirty="0" smtClean="0"/>
            </a:br>
            <a:r>
              <a:rPr lang="en-US" sz="2400" dirty="0" smtClean="0">
                <a:solidFill>
                  <a:srgbClr val="FF0000"/>
                </a:solidFill>
              </a:rPr>
              <a:t>Speakers </a:t>
            </a:r>
            <a:r>
              <a:rPr lang="en-US" sz="2400" dirty="0" smtClean="0">
                <a:solidFill>
                  <a:srgbClr val="FF0000"/>
                </a:solidFill>
              </a:rPr>
              <a:t>of one particular dialect (Kansai) adhere to their </a:t>
            </a:r>
            <a:r>
              <a:rPr lang="en-US" sz="2400" dirty="0" smtClean="0">
                <a:solidFill>
                  <a:srgbClr val="FF0000"/>
                </a:solidFill>
              </a:rPr>
              <a:t>dialect than other regions</a:t>
            </a:r>
            <a:endParaRPr lang="en-US" sz="30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231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title="aaa"/>
          <p:cNvPicPr>
            <a:picLocks noChangeAspect="1"/>
          </p:cNvPicPr>
          <p:nvPr/>
        </p:nvPicPr>
        <p:blipFill rotWithShape="1">
          <a:blip r:embed="rId2"/>
          <a:srcRect b="16825"/>
          <a:stretch/>
        </p:blipFill>
        <p:spPr>
          <a:xfrm>
            <a:off x="5268563" y="711824"/>
            <a:ext cx="6714173" cy="5265089"/>
          </a:xfrm>
          <a:prstGeom prst="rect">
            <a:avLst/>
          </a:prstGeom>
          <a:solidFill>
            <a:schemeClr val="accent1">
              <a:alpha val="7000"/>
            </a:schemeClr>
          </a:solidFill>
        </p:spPr>
      </p:pic>
      <p:sp>
        <p:nvSpPr>
          <p:cNvPr id="8" name="Oval 7"/>
          <p:cNvSpPr/>
          <p:nvPr/>
        </p:nvSpPr>
        <p:spPr>
          <a:xfrm>
            <a:off x="9401783" y="3413712"/>
            <a:ext cx="716178" cy="811171"/>
          </a:xfrm>
          <a:prstGeom prst="ellipse">
            <a:avLst/>
          </a:prstGeom>
          <a:solidFill>
            <a:srgbClr val="7030A0">
              <a:alpha val="1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9554301" y="2213837"/>
            <a:ext cx="813839" cy="1128984"/>
          </a:xfrm>
          <a:prstGeom prst="ellipse">
            <a:avLst/>
          </a:prstGeom>
          <a:solidFill>
            <a:schemeClr val="accent1">
              <a:alpha val="1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gradFill>
                <a:gsLst>
                  <a:gs pos="0">
                    <a:schemeClr val="accent1">
                      <a:lumMod val="5000"/>
                      <a:lumOff val="95000"/>
                      <a:alpha val="37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8550709" y="3819298"/>
            <a:ext cx="463889" cy="719562"/>
          </a:xfrm>
          <a:prstGeom prst="ellipse">
            <a:avLst/>
          </a:prstGeom>
          <a:solidFill>
            <a:schemeClr val="accent1">
              <a:alpha val="1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757994" y="3819298"/>
            <a:ext cx="792715" cy="596744"/>
          </a:xfrm>
          <a:prstGeom prst="ellipse">
            <a:avLst/>
          </a:prstGeom>
          <a:solidFill>
            <a:schemeClr val="accent1">
              <a:alpha val="1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297463" y="4328389"/>
            <a:ext cx="817781" cy="1025747"/>
          </a:xfrm>
          <a:prstGeom prst="ellipse">
            <a:avLst/>
          </a:prstGeom>
          <a:solidFill>
            <a:schemeClr val="accent1">
              <a:alpha val="1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Where data come from: </a:t>
            </a:r>
            <a:br>
              <a:rPr lang="en-US" sz="4400" dirty="0" smtClean="0"/>
            </a:br>
            <a:r>
              <a:rPr lang="en-US" sz="3600" dirty="0" smtClean="0"/>
              <a:t>some Japanese geo-/demography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3"/>
            <a:ext cx="5669280" cy="4272433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dirty="0" smtClean="0"/>
              <a:t> Japanese (well, any) dialect classification: controversial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 boundary issues, criteria, various granularities</a:t>
            </a:r>
            <a:r>
              <a:rPr lang="is-IS" dirty="0" smtClean="0"/>
              <a:t>…</a:t>
            </a:r>
          </a:p>
          <a:p>
            <a:pPr>
              <a:buFont typeface="Wingdings" charset="2"/>
              <a:buChar char="Ø"/>
            </a:pPr>
            <a:r>
              <a:rPr lang="is-IS" dirty="0"/>
              <a:t> </a:t>
            </a:r>
            <a:r>
              <a:rPr lang="is-IS" dirty="0" smtClean="0"/>
              <a:t>Five broad varieties following Yoshino et al. (2016)</a:t>
            </a:r>
          </a:p>
          <a:p>
            <a:pPr lvl="1">
              <a:buFont typeface="Wingdings" charset="2"/>
              <a:buChar char="Ø"/>
            </a:pPr>
            <a:r>
              <a:rPr lang="is-IS" dirty="0"/>
              <a:t> </a:t>
            </a:r>
            <a:r>
              <a:rPr lang="is-IS" dirty="0" smtClean="0"/>
              <a:t>Kanto variety considered closest to ‘standard’ language, population around </a:t>
            </a:r>
            <a:r>
              <a:rPr lang="en-GB" dirty="0" smtClean="0"/>
              <a:t>40m</a:t>
            </a:r>
            <a:endParaRPr lang="is-IS" dirty="0" smtClean="0"/>
          </a:p>
          <a:p>
            <a:pPr lvl="1">
              <a:buFont typeface="Wingdings" charset="2"/>
              <a:buChar char="Ø"/>
            </a:pPr>
            <a:r>
              <a:rPr lang="is-IS" dirty="0"/>
              <a:t> </a:t>
            </a:r>
            <a:r>
              <a:rPr lang="is-IS" dirty="0" smtClean="0"/>
              <a:t>Kansai</a:t>
            </a:r>
            <a:r>
              <a:rPr lang="en-GB" dirty="0" smtClean="0"/>
              <a:t>, the second most populated area, at 22m</a:t>
            </a:r>
          </a:p>
          <a:p>
            <a:pPr lvl="1">
              <a:buFont typeface="Wingdings" charset="2"/>
              <a:buChar char="Ø"/>
            </a:pPr>
            <a:r>
              <a:rPr lang="is-IS" dirty="0" smtClean="0"/>
              <a:t> Tohoku, Chugoku and Kyushu at 9m, 8m, 12m </a:t>
            </a:r>
          </a:p>
          <a:p>
            <a:pPr lvl="1">
              <a:buFont typeface="Wingdings" charset="2"/>
              <a:buChar char="Ø"/>
            </a:pPr>
            <a:r>
              <a:rPr lang="is-IS" dirty="0"/>
              <a:t> </a:t>
            </a:r>
            <a:r>
              <a:rPr lang="is-IS" dirty="0" smtClean="0"/>
              <a:t>excludes some </a:t>
            </a:r>
            <a:r>
              <a:rPr lang="is-IS" dirty="0" smtClean="0"/>
              <a:t>areas</a:t>
            </a:r>
            <a:endParaRPr lang="is-I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15061"/>
          <a:stretch/>
        </p:blipFill>
        <p:spPr>
          <a:xfrm>
            <a:off x="5004664" y="886155"/>
            <a:ext cx="6564544" cy="523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174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 Twitter API provides streams with metadata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‘regions’ (self-declared) and ‘geocodes’ (where a tweet comes from)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we rely on these criteria in this order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no guarantee they are really dialect speakers, but we trust the majority are</a:t>
            </a:r>
          </a:p>
          <a:p>
            <a:pPr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About 17,000 tweets each for our five regions, collected  during Nov 2016 – Feb 2017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 after ‘</a:t>
            </a:r>
            <a:r>
              <a:rPr lang="en-US" dirty="0" err="1" smtClean="0"/>
              <a:t>regularising</a:t>
            </a:r>
            <a:r>
              <a:rPr lang="en-US" dirty="0" smtClean="0"/>
              <a:t>’ the amount for comparison, we cut off a fixed daily number at 500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and cleaning to exclude unwanted tweets (non-Japanese, too short, adverts, duplications,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63371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Quantifying distance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dirty="0" smtClean="0"/>
              <a:t> Use of probabilistic language model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 gives </a:t>
            </a:r>
            <a:r>
              <a:rPr lang="en-US" dirty="0" smtClean="0"/>
              <a:t>any word sequence </a:t>
            </a:r>
            <a:r>
              <a:rPr lang="en-US" dirty="0" smtClean="0"/>
              <a:t>a probability score, </a:t>
            </a:r>
            <a:r>
              <a:rPr lang="en-US" i="1" dirty="0" smtClean="0">
                <a:solidFill>
                  <a:srgbClr val="FF0000"/>
                </a:solidFill>
              </a:rPr>
              <a:t>relative to training data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 gives lower score for </a:t>
            </a:r>
            <a:r>
              <a:rPr lang="en-US" dirty="0" smtClean="0"/>
              <a:t>a sequence</a:t>
            </a:r>
            <a:r>
              <a:rPr lang="en-US" dirty="0" smtClean="0"/>
              <a:t> </a:t>
            </a:r>
            <a:r>
              <a:rPr lang="en-US" dirty="0" smtClean="0"/>
              <a:t>not congruous with the training data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Our model is trained on trained on written,  standard Japanese</a:t>
            </a:r>
          </a:p>
          <a:p>
            <a:pPr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CRF </a:t>
            </a:r>
            <a:r>
              <a:rPr lang="en-US" dirty="0" smtClean="0"/>
              <a:t>(Conditional Random Field, Lafferty et al 2001</a:t>
            </a:r>
            <a:r>
              <a:rPr lang="en-US" dirty="0" smtClean="0"/>
              <a:t>) for sequence labelling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morphological analysis</a:t>
            </a:r>
            <a:endParaRPr lang="en-US" dirty="0" smtClean="0"/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provides detailed analysis to words in a </a:t>
            </a:r>
            <a:r>
              <a:rPr lang="en-US" dirty="0" smtClean="0"/>
              <a:t>sequence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e.g. </a:t>
            </a:r>
            <a:r>
              <a:rPr lang="en-US" i="1" dirty="0" smtClean="0"/>
              <a:t>He </a:t>
            </a:r>
            <a:r>
              <a:rPr lang="en-US" i="1" dirty="0" smtClean="0"/>
              <a:t>books a table / He reads books</a:t>
            </a:r>
            <a:r>
              <a:rPr lang="en-US" dirty="0" smtClean="0"/>
              <a:t> </a:t>
            </a:r>
            <a:endParaRPr lang="en-US" i="1" dirty="0"/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Probabilistic models </a:t>
            </a:r>
            <a:r>
              <a:rPr lang="en-US" i="1" dirty="0" smtClean="0"/>
              <a:t>do</a:t>
            </a:r>
            <a:r>
              <a:rPr lang="en-US" dirty="0" smtClean="0"/>
              <a:t> give a score to ‘bad’ sequence e.g. *</a:t>
            </a:r>
            <a:r>
              <a:rPr lang="en-US" i="1" dirty="0" smtClean="0"/>
              <a:t>this books 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90675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Quantifying distance 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 </a:t>
            </a:r>
            <a:r>
              <a:rPr lang="en-US" dirty="0" err="1" smtClean="0"/>
              <a:t>MeCab</a:t>
            </a:r>
            <a:r>
              <a:rPr lang="en-US" dirty="0" smtClean="0"/>
              <a:t> </a:t>
            </a:r>
            <a:r>
              <a:rPr lang="en-US" dirty="0"/>
              <a:t>(Kudo et al 2004) applies </a:t>
            </a:r>
            <a:r>
              <a:rPr lang="en-US" dirty="0" smtClean="0"/>
              <a:t>CRF also to deal with </a:t>
            </a:r>
            <a:r>
              <a:rPr lang="en-US" i="1" dirty="0" smtClean="0">
                <a:solidFill>
                  <a:srgbClr val="FF0000"/>
                </a:solidFill>
              </a:rPr>
              <a:t>segmentation problems </a:t>
            </a:r>
            <a:r>
              <a:rPr lang="en-US" dirty="0" smtClean="0"/>
              <a:t>facing Japanese 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e.g. </a:t>
            </a:r>
            <a:r>
              <a:rPr lang="ja-JP" altLang="en-US" dirty="0" smtClean="0"/>
              <a:t>東京都に住む</a:t>
            </a:r>
            <a:endParaRPr lang="en-US" altLang="ja-JP" dirty="0" smtClean="0"/>
          </a:p>
          <a:p>
            <a:pPr lvl="2">
              <a:buFont typeface="Wingdings" charset="2"/>
              <a:buChar char="Ø"/>
            </a:pPr>
            <a:r>
              <a:rPr lang="en-US" dirty="0"/>
              <a:t> </a:t>
            </a:r>
            <a:r>
              <a:rPr lang="ja-JP" altLang="en-US" dirty="0" smtClean="0"/>
              <a:t>東京</a:t>
            </a:r>
            <a:r>
              <a:rPr lang="en-GB" altLang="ja-JP" dirty="0" smtClean="0"/>
              <a:t>|</a:t>
            </a:r>
            <a:r>
              <a:rPr lang="ja-JP" altLang="en-US" dirty="0" smtClean="0"/>
              <a:t>都</a:t>
            </a:r>
            <a:r>
              <a:rPr lang="en-US" altLang="ja-JP" dirty="0" smtClean="0"/>
              <a:t> vs </a:t>
            </a:r>
            <a:r>
              <a:rPr lang="ja-JP" altLang="en-US" dirty="0" smtClean="0"/>
              <a:t>東</a:t>
            </a:r>
            <a:r>
              <a:rPr lang="en-GB" altLang="ja-JP" dirty="0" smtClean="0"/>
              <a:t>|</a:t>
            </a:r>
            <a:r>
              <a:rPr lang="ja-JP" altLang="en-US" dirty="0" smtClean="0"/>
              <a:t>京都</a:t>
            </a:r>
            <a:r>
              <a:rPr lang="en-US" altLang="ja-JP" dirty="0" smtClean="0"/>
              <a:t> (Tokyo | Prefecture / Eastern | Kyoto </a:t>
            </a:r>
            <a:r>
              <a:rPr lang="en-US" altLang="ja-JP" dirty="0" smtClean="0"/>
              <a:t>)</a:t>
            </a: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 smtClean="0"/>
              <a:t>  Its score is ‘cost’, where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 the higher the more likely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 </a:t>
            </a:r>
            <a:r>
              <a:rPr lang="en-US" dirty="0" err="1" smtClean="0"/>
              <a:t>normalised</a:t>
            </a:r>
            <a:r>
              <a:rPr lang="en-US" dirty="0" smtClean="0"/>
              <a:t> such that the value spreads over negative and positive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usually </a:t>
            </a:r>
            <a:r>
              <a:rPr lang="en-US" dirty="0" smtClean="0"/>
              <a:t>positive, but can be negative for a strongly collocated string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537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02241"/>
            <a:ext cx="10058400" cy="893804"/>
          </a:xfrm>
        </p:spPr>
        <p:txBody>
          <a:bodyPr/>
          <a:lstStyle/>
          <a:p>
            <a:r>
              <a:rPr lang="en-US" sz="4000" dirty="0" smtClean="0"/>
              <a:t>Examples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6480" y="1846039"/>
            <a:ext cx="4838007" cy="417298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From Kansai</a:t>
            </a:r>
          </a:p>
          <a:p>
            <a:r>
              <a:rPr lang="ja-JP" altLang="en-US" sz="1800" dirty="0" smtClean="0"/>
              <a:t>一万円とかあり得へんレベル家計ピンチやし</a:t>
            </a:r>
            <a:endParaRPr lang="en-US" altLang="ja-JP" sz="1800" dirty="0" smtClean="0"/>
          </a:p>
          <a:p>
            <a:endParaRPr lang="en-GB" altLang="ja-JP" dirty="0" smtClean="0"/>
          </a:p>
          <a:p>
            <a:pPr>
              <a:spcBef>
                <a:spcPts val="200"/>
              </a:spcBef>
            </a:pPr>
            <a:r>
              <a:rPr lang="ja-JP" altLang="en-US" sz="1700" dirty="0" smtClean="0"/>
              <a:t>一</a:t>
            </a:r>
            <a:r>
              <a:rPr lang="ja-JP" altLang="en-US" sz="1700" dirty="0"/>
              <a:t>	数詞</a:t>
            </a:r>
            <a:r>
              <a:rPr lang="en-US" altLang="ja-JP" sz="1700" dirty="0"/>
              <a:t>,*,*,</a:t>
            </a:r>
            <a:r>
              <a:rPr lang="ja-JP" altLang="en-US" sz="1700" dirty="0"/>
              <a:t>イチ	</a:t>
            </a:r>
            <a:r>
              <a:rPr lang="en-GB" altLang="ja-JP" sz="1700" dirty="0" smtClean="0"/>
              <a:t>	</a:t>
            </a:r>
            <a:r>
              <a:rPr lang="en-US" altLang="ja-JP" sz="1700" dirty="0" smtClean="0"/>
              <a:t>13692</a:t>
            </a:r>
          </a:p>
          <a:p>
            <a:pPr>
              <a:spcBef>
                <a:spcPts val="200"/>
              </a:spcBef>
            </a:pPr>
            <a:r>
              <a:rPr lang="ja-JP" altLang="en-US" sz="1700" dirty="0" smtClean="0"/>
              <a:t>万</a:t>
            </a:r>
            <a:r>
              <a:rPr lang="ja-JP" altLang="en-US" sz="1700" dirty="0"/>
              <a:t>	数詞</a:t>
            </a:r>
            <a:r>
              <a:rPr lang="en-US" altLang="ja-JP" sz="1700" dirty="0"/>
              <a:t>,*,*,</a:t>
            </a:r>
            <a:r>
              <a:rPr lang="ja-JP" altLang="en-US" sz="1700" dirty="0"/>
              <a:t>マン	</a:t>
            </a:r>
            <a:r>
              <a:rPr lang="en-GB" altLang="ja-JP" sz="1700" dirty="0" smtClean="0"/>
              <a:t>	</a:t>
            </a:r>
            <a:r>
              <a:rPr lang="en-US" altLang="ja-JP" sz="1700" dirty="0" smtClean="0"/>
              <a:t>-964</a:t>
            </a:r>
          </a:p>
          <a:p>
            <a:pPr>
              <a:spcBef>
                <a:spcPts val="200"/>
              </a:spcBef>
            </a:pPr>
            <a:r>
              <a:rPr lang="ja-JP" altLang="en-US" sz="1700" dirty="0" smtClean="0"/>
              <a:t>円</a:t>
            </a:r>
            <a:r>
              <a:rPr lang="ja-JP" altLang="en-US" sz="1700" dirty="0"/>
              <a:t>	助数詞</a:t>
            </a:r>
            <a:r>
              <a:rPr lang="en-US" altLang="ja-JP" sz="1700" dirty="0"/>
              <a:t>,*,*,</a:t>
            </a:r>
            <a:r>
              <a:rPr lang="ja-JP" altLang="en-US" sz="1700" dirty="0"/>
              <a:t>エン 	</a:t>
            </a:r>
            <a:r>
              <a:rPr lang="en-GB" altLang="ja-JP" sz="1700" dirty="0" smtClean="0"/>
              <a:t>	</a:t>
            </a:r>
            <a:r>
              <a:rPr lang="en-US" altLang="ja-JP" sz="1700" dirty="0" smtClean="0"/>
              <a:t>-11746</a:t>
            </a:r>
          </a:p>
          <a:p>
            <a:pPr>
              <a:spcBef>
                <a:spcPts val="200"/>
              </a:spcBef>
            </a:pPr>
            <a:r>
              <a:rPr lang="ja-JP" altLang="en-US" sz="1700" dirty="0" smtClean="0"/>
              <a:t>と</a:t>
            </a:r>
            <a:r>
              <a:rPr lang="ja-JP" altLang="en-US" sz="1700" dirty="0"/>
              <a:t>か	助詞</a:t>
            </a:r>
            <a:r>
              <a:rPr lang="en-US" altLang="ja-JP" sz="1700" dirty="0"/>
              <a:t>,</a:t>
            </a:r>
            <a:r>
              <a:rPr lang="ja-JP" altLang="en-US" sz="1700" dirty="0"/>
              <a:t>並立助詞</a:t>
            </a:r>
            <a:r>
              <a:rPr lang="en-US" altLang="ja-JP" sz="1700" dirty="0"/>
              <a:t>,*,</a:t>
            </a:r>
            <a:r>
              <a:rPr lang="ja-JP" altLang="en-US" sz="1700" dirty="0"/>
              <a:t>トカ	</a:t>
            </a:r>
            <a:r>
              <a:rPr lang="en-US" altLang="ja-JP" sz="1700" dirty="0" smtClean="0"/>
              <a:t>	970</a:t>
            </a:r>
          </a:p>
          <a:p>
            <a:pPr>
              <a:spcBef>
                <a:spcPts val="200"/>
              </a:spcBef>
            </a:pPr>
            <a:r>
              <a:rPr lang="ja-JP" altLang="en-US" sz="1700" dirty="0" smtClean="0"/>
              <a:t>あり</a:t>
            </a:r>
            <a:r>
              <a:rPr lang="ja-JP" altLang="en-US" sz="1700" dirty="0"/>
              <a:t>	動詞</a:t>
            </a:r>
            <a:r>
              <a:rPr lang="en-US" altLang="ja-JP" sz="1700" dirty="0"/>
              <a:t>,</a:t>
            </a:r>
            <a:r>
              <a:rPr lang="ja-JP" altLang="en-US" sz="1700" dirty="0"/>
              <a:t>自立五段・ラ行</a:t>
            </a:r>
            <a:r>
              <a:rPr lang="en-US" altLang="ja-JP" sz="1700" dirty="0"/>
              <a:t>,</a:t>
            </a:r>
            <a:r>
              <a:rPr lang="ja-JP" altLang="en-US" sz="1700" dirty="0"/>
              <a:t>連用形</a:t>
            </a:r>
            <a:r>
              <a:rPr lang="en-US" altLang="ja-JP" sz="1700" dirty="0"/>
              <a:t>,</a:t>
            </a:r>
            <a:r>
              <a:rPr lang="ja-JP" altLang="en-US" sz="1700" dirty="0" smtClean="0"/>
              <a:t>アル</a:t>
            </a:r>
            <a:r>
              <a:rPr lang="en-US" altLang="ja-JP" sz="1700" dirty="0" smtClean="0"/>
              <a:t> 9964</a:t>
            </a:r>
          </a:p>
          <a:p>
            <a:pPr>
              <a:spcBef>
                <a:spcPts val="200"/>
              </a:spcBef>
            </a:pPr>
            <a:r>
              <a:rPr lang="ja-JP" altLang="en-US" sz="1700" dirty="0" smtClean="0"/>
              <a:t>得</a:t>
            </a:r>
            <a:r>
              <a:rPr lang="ja-JP" altLang="en-US" sz="1700" dirty="0"/>
              <a:t>	名詞</a:t>
            </a:r>
            <a:r>
              <a:rPr lang="en-US" altLang="ja-JP" sz="1700" dirty="0"/>
              <a:t>,*,*,</a:t>
            </a:r>
            <a:r>
              <a:rPr lang="ja-JP" altLang="en-US" sz="1700" dirty="0"/>
              <a:t>トク 	</a:t>
            </a:r>
            <a:r>
              <a:rPr lang="en-GB" altLang="ja-JP" sz="1700" dirty="0" smtClean="0"/>
              <a:t>	</a:t>
            </a:r>
            <a:r>
              <a:rPr lang="en-US" altLang="ja-JP" sz="1700" dirty="0" smtClean="0"/>
              <a:t>6431</a:t>
            </a:r>
          </a:p>
          <a:p>
            <a:pPr>
              <a:spcBef>
                <a:spcPts val="200"/>
              </a:spcBef>
            </a:pPr>
            <a:r>
              <a:rPr lang="ja-JP" altLang="en-US" sz="1700" dirty="0" smtClean="0"/>
              <a:t>へん</a:t>
            </a:r>
            <a:r>
              <a:rPr lang="ja-JP" altLang="en-US" sz="1700" dirty="0"/>
              <a:t>	名詞</a:t>
            </a:r>
            <a:r>
              <a:rPr lang="en-US" altLang="ja-JP" sz="1700" dirty="0"/>
              <a:t>,</a:t>
            </a:r>
            <a:r>
              <a:rPr lang="ja-JP" altLang="en-US" sz="1700" dirty="0"/>
              <a:t>形容動詞語幹</a:t>
            </a:r>
            <a:r>
              <a:rPr lang="en-US" altLang="ja-JP" sz="1700" dirty="0"/>
              <a:t>,*,</a:t>
            </a:r>
            <a:r>
              <a:rPr lang="ja-JP" altLang="en-US" sz="1700" dirty="0"/>
              <a:t>ヘン	</a:t>
            </a:r>
            <a:r>
              <a:rPr lang="en-US" altLang="ja-JP" sz="1700" dirty="0"/>
              <a:t>3</a:t>
            </a:r>
            <a:r>
              <a:rPr lang="en-US" altLang="ja-JP" sz="1700" dirty="0" smtClean="0"/>
              <a:t>0839</a:t>
            </a:r>
          </a:p>
          <a:p>
            <a:pPr>
              <a:spcBef>
                <a:spcPts val="200"/>
              </a:spcBef>
            </a:pPr>
            <a:r>
              <a:rPr lang="ja-JP" altLang="en-US" sz="1700" dirty="0" smtClean="0"/>
              <a:t>レベル</a:t>
            </a:r>
            <a:r>
              <a:rPr lang="ja-JP" altLang="en-US" sz="1700" dirty="0"/>
              <a:t>	名詞</a:t>
            </a:r>
            <a:r>
              <a:rPr lang="en-US" altLang="ja-JP" sz="1700" dirty="0"/>
              <a:t>,*,*,</a:t>
            </a:r>
            <a:r>
              <a:rPr lang="ja-JP" altLang="en-US" sz="1700" dirty="0"/>
              <a:t>レベル	</a:t>
            </a:r>
            <a:r>
              <a:rPr lang="en-GB" altLang="ja-JP" sz="1700" dirty="0" smtClean="0"/>
              <a:t>	</a:t>
            </a:r>
            <a:r>
              <a:rPr lang="en-US" altLang="ja-JP" sz="1700" dirty="0" smtClean="0"/>
              <a:t>11673</a:t>
            </a:r>
          </a:p>
          <a:p>
            <a:pPr>
              <a:spcBef>
                <a:spcPts val="200"/>
              </a:spcBef>
            </a:pPr>
            <a:r>
              <a:rPr lang="ja-JP" altLang="en-US" sz="1700" dirty="0" smtClean="0"/>
              <a:t>家計</a:t>
            </a:r>
            <a:r>
              <a:rPr lang="ja-JP" altLang="en-US" sz="1700" dirty="0"/>
              <a:t>	名詞</a:t>
            </a:r>
            <a:r>
              <a:rPr lang="en-US" altLang="ja-JP" sz="1700" dirty="0"/>
              <a:t>,*,*,</a:t>
            </a:r>
            <a:r>
              <a:rPr lang="ja-JP" altLang="en-US" sz="1700" dirty="0"/>
              <a:t>カケイ	</a:t>
            </a:r>
            <a:r>
              <a:rPr lang="en-GB" altLang="ja-JP" sz="1700" dirty="0" smtClean="0"/>
              <a:t>	</a:t>
            </a:r>
            <a:r>
              <a:rPr lang="en-US" altLang="ja-JP" sz="1700" dirty="0" smtClean="0"/>
              <a:t>11621</a:t>
            </a:r>
          </a:p>
          <a:p>
            <a:pPr>
              <a:spcBef>
                <a:spcPts val="200"/>
              </a:spcBef>
            </a:pPr>
            <a:r>
              <a:rPr lang="ja-JP" altLang="en-US" sz="1700" dirty="0" smtClean="0"/>
              <a:t>ピンチ</a:t>
            </a:r>
            <a:r>
              <a:rPr lang="ja-JP" altLang="en-US" sz="1700" dirty="0"/>
              <a:t>	名詞</a:t>
            </a:r>
            <a:r>
              <a:rPr lang="en-US" altLang="ja-JP" sz="1700" dirty="0"/>
              <a:t>,*,*,</a:t>
            </a:r>
            <a:r>
              <a:rPr lang="ja-JP" altLang="en-US" sz="1700" dirty="0"/>
              <a:t>ピンチ	</a:t>
            </a:r>
            <a:r>
              <a:rPr lang="en-GB" altLang="ja-JP" sz="1700" dirty="0" smtClean="0"/>
              <a:t>	</a:t>
            </a:r>
            <a:r>
              <a:rPr lang="en-US" altLang="ja-JP" sz="1700" dirty="0" smtClean="0"/>
              <a:t>9160</a:t>
            </a:r>
          </a:p>
          <a:p>
            <a:pPr>
              <a:spcBef>
                <a:spcPts val="200"/>
              </a:spcBef>
            </a:pPr>
            <a:r>
              <a:rPr lang="ja-JP" altLang="en-US" sz="1700" dirty="0" smtClean="0"/>
              <a:t>や</a:t>
            </a:r>
            <a:r>
              <a:rPr lang="ja-JP" altLang="en-US" sz="1700" dirty="0"/>
              <a:t>し	名詞</a:t>
            </a:r>
            <a:r>
              <a:rPr lang="en-US" altLang="ja-JP" sz="1700" dirty="0"/>
              <a:t>,*,*,</a:t>
            </a:r>
            <a:r>
              <a:rPr lang="ja-JP" altLang="en-US" sz="1700" dirty="0"/>
              <a:t>ヤシ	</a:t>
            </a:r>
            <a:r>
              <a:rPr lang="en-GB" altLang="ja-JP" sz="1700" dirty="0" smtClean="0"/>
              <a:t>	</a:t>
            </a:r>
            <a:r>
              <a:rPr lang="en-US" altLang="ja-JP" sz="1700" dirty="0" smtClean="0"/>
              <a:t>23651</a:t>
            </a:r>
          </a:p>
          <a:p>
            <a:pPr>
              <a:spcBef>
                <a:spcPts val="200"/>
              </a:spcBef>
            </a:pPr>
            <a:r>
              <a:rPr lang="en-US" altLang="ja-JP" sz="1700" dirty="0"/>
              <a:t>		</a:t>
            </a:r>
            <a:r>
              <a:rPr lang="en-US" altLang="ja-JP" sz="1700" dirty="0" smtClean="0"/>
              <a:t>			</a:t>
            </a:r>
          </a:p>
          <a:p>
            <a:pPr>
              <a:spcBef>
                <a:spcPts val="200"/>
              </a:spcBef>
            </a:pPr>
            <a:r>
              <a:rPr lang="en-US" altLang="ja-JP" sz="1700" dirty="0" smtClean="0"/>
              <a:t>Grand total			105,291</a:t>
            </a:r>
            <a:endParaRPr lang="en-US" sz="1700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97281" y="1846039"/>
            <a:ext cx="5029200" cy="4172987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From Kanto</a:t>
            </a:r>
          </a:p>
          <a:p>
            <a:r>
              <a:rPr lang="ja-JP" altLang="en-US" sz="1700" dirty="0" smtClean="0"/>
              <a:t>一万円とかいわれても予算オーバーだし</a:t>
            </a:r>
            <a:endParaRPr lang="en-US" altLang="ja-JP" sz="1700" dirty="0"/>
          </a:p>
          <a:p>
            <a:pPr>
              <a:spcBef>
                <a:spcPts val="200"/>
              </a:spcBef>
            </a:pPr>
            <a:endParaRPr lang="en-GB" altLang="ja-JP" sz="1600" dirty="0" smtClean="0"/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一</a:t>
            </a:r>
            <a:r>
              <a:rPr lang="ja-JP" altLang="en-US" sz="1600" dirty="0"/>
              <a:t>	数詞</a:t>
            </a:r>
            <a:r>
              <a:rPr lang="en-US" altLang="ja-JP" sz="1600" dirty="0"/>
              <a:t>,*,*,</a:t>
            </a:r>
            <a:r>
              <a:rPr lang="ja-JP" altLang="en-US" sz="1600" dirty="0"/>
              <a:t>イチ	</a:t>
            </a:r>
            <a:r>
              <a:rPr lang="en-GB" altLang="ja-JP" sz="1600" dirty="0" smtClean="0"/>
              <a:t>	</a:t>
            </a:r>
            <a:r>
              <a:rPr lang="en-US" altLang="ja-JP" sz="1600" dirty="0" smtClean="0"/>
              <a:t>13692</a:t>
            </a:r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万</a:t>
            </a:r>
            <a:r>
              <a:rPr lang="ja-JP" altLang="en-US" sz="1600" dirty="0"/>
              <a:t>	数詞</a:t>
            </a:r>
            <a:r>
              <a:rPr lang="en-US" altLang="ja-JP" sz="1600" dirty="0"/>
              <a:t>,*,*,</a:t>
            </a:r>
            <a:r>
              <a:rPr lang="ja-JP" altLang="en-US" sz="1600" dirty="0"/>
              <a:t>マン	</a:t>
            </a:r>
            <a:r>
              <a:rPr lang="en-GB" altLang="ja-JP" sz="1600" dirty="0" smtClean="0"/>
              <a:t>	</a:t>
            </a:r>
            <a:r>
              <a:rPr lang="en-US" altLang="ja-JP" sz="1600" dirty="0" smtClean="0"/>
              <a:t>-964</a:t>
            </a:r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円</a:t>
            </a:r>
            <a:r>
              <a:rPr lang="ja-JP" altLang="en-US" sz="1600" dirty="0"/>
              <a:t>	助数詞</a:t>
            </a:r>
            <a:r>
              <a:rPr lang="en-US" altLang="ja-JP" sz="1600" dirty="0"/>
              <a:t>,*,*,</a:t>
            </a:r>
            <a:r>
              <a:rPr lang="ja-JP" altLang="en-US" sz="1600" dirty="0"/>
              <a:t>エン 	</a:t>
            </a:r>
            <a:r>
              <a:rPr lang="en-GB" altLang="ja-JP" sz="1600" dirty="0" smtClean="0"/>
              <a:t>	</a:t>
            </a:r>
            <a:r>
              <a:rPr lang="en-US" altLang="ja-JP" sz="1600" dirty="0" smtClean="0"/>
              <a:t>-11746</a:t>
            </a:r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と</a:t>
            </a:r>
            <a:r>
              <a:rPr lang="ja-JP" altLang="en-US" sz="1600" dirty="0"/>
              <a:t>か	助詞</a:t>
            </a:r>
            <a:r>
              <a:rPr lang="en-US" altLang="ja-JP" sz="1600" dirty="0"/>
              <a:t>,</a:t>
            </a:r>
            <a:r>
              <a:rPr lang="ja-JP" altLang="en-US" sz="1600" dirty="0"/>
              <a:t>並立助詞</a:t>
            </a:r>
            <a:r>
              <a:rPr lang="en-US" altLang="ja-JP" sz="1600" dirty="0"/>
              <a:t>,*,</a:t>
            </a:r>
            <a:r>
              <a:rPr lang="ja-JP" altLang="en-US" sz="1600" dirty="0"/>
              <a:t>トカ	</a:t>
            </a:r>
            <a:r>
              <a:rPr lang="en-US" altLang="ja-JP" sz="1600" dirty="0" smtClean="0"/>
              <a:t>	-861</a:t>
            </a:r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いわ</a:t>
            </a:r>
            <a:r>
              <a:rPr lang="ja-JP" altLang="en-US" sz="1600" dirty="0"/>
              <a:t>	動詞</a:t>
            </a:r>
            <a:r>
              <a:rPr lang="en-US" altLang="ja-JP" sz="1600" dirty="0"/>
              <a:t>,</a:t>
            </a:r>
            <a:r>
              <a:rPr lang="ja-JP" altLang="en-US" sz="1600" dirty="0"/>
              <a:t>自立五段・ワ行</a:t>
            </a:r>
            <a:r>
              <a:rPr lang="en-US" altLang="ja-JP" sz="1600" dirty="0"/>
              <a:t>,</a:t>
            </a:r>
            <a:r>
              <a:rPr lang="ja-JP" altLang="en-US" sz="1600" dirty="0"/>
              <a:t>未然形</a:t>
            </a:r>
            <a:r>
              <a:rPr lang="en-US" altLang="ja-JP" sz="1600" dirty="0"/>
              <a:t>,</a:t>
            </a:r>
            <a:r>
              <a:rPr lang="ja-JP" altLang="en-US" sz="1600" dirty="0" smtClean="0"/>
              <a:t>イウ</a:t>
            </a:r>
            <a:r>
              <a:rPr lang="en-US" altLang="ja-JP" sz="1600" dirty="0" smtClean="0"/>
              <a:t> 158</a:t>
            </a:r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れ</a:t>
            </a:r>
            <a:r>
              <a:rPr lang="ja-JP" altLang="en-US" sz="1600" dirty="0"/>
              <a:t>	助動詞</a:t>
            </a:r>
            <a:r>
              <a:rPr lang="en-US" altLang="ja-JP" sz="1600" dirty="0"/>
              <a:t>,*,</a:t>
            </a:r>
            <a:r>
              <a:rPr lang="ja-JP" altLang="en-US" sz="1600" dirty="0"/>
              <a:t>連用テ接続</a:t>
            </a:r>
            <a:r>
              <a:rPr lang="en-US" altLang="ja-JP" sz="1600" dirty="0"/>
              <a:t>,</a:t>
            </a:r>
            <a:r>
              <a:rPr lang="ja-JP" altLang="en-US" sz="1600" dirty="0"/>
              <a:t>レル	</a:t>
            </a:r>
            <a:r>
              <a:rPr lang="en-US" altLang="ja-JP" sz="1600" dirty="0"/>
              <a:t>-</a:t>
            </a:r>
            <a:r>
              <a:rPr lang="en-US" altLang="ja-JP" sz="1600" dirty="0" smtClean="0"/>
              <a:t>21</a:t>
            </a:r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て</a:t>
            </a:r>
            <a:r>
              <a:rPr lang="ja-JP" altLang="en-US" sz="1600" dirty="0"/>
              <a:t>	助詞</a:t>
            </a:r>
            <a:r>
              <a:rPr lang="en-US" altLang="ja-JP" sz="1600" dirty="0"/>
              <a:t>,</a:t>
            </a:r>
            <a:r>
              <a:rPr lang="ja-JP" altLang="en-US" sz="1600" dirty="0"/>
              <a:t>接続助詞</a:t>
            </a:r>
            <a:r>
              <a:rPr lang="en-US" altLang="ja-JP" sz="1600" dirty="0"/>
              <a:t>,*,</a:t>
            </a:r>
            <a:r>
              <a:rPr lang="ja-JP" altLang="en-US" sz="1600" dirty="0"/>
              <a:t>テ	</a:t>
            </a:r>
            <a:r>
              <a:rPr lang="en-GB" altLang="ja-JP" sz="1600" dirty="0" smtClean="0"/>
              <a:t>	</a:t>
            </a:r>
            <a:r>
              <a:rPr lang="en-US" altLang="ja-JP" sz="1600" dirty="0" smtClean="0"/>
              <a:t>24</a:t>
            </a:r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も</a:t>
            </a:r>
            <a:r>
              <a:rPr lang="ja-JP" altLang="en-US" sz="1600" dirty="0"/>
              <a:t>	助詞</a:t>
            </a:r>
            <a:r>
              <a:rPr lang="en-US" altLang="ja-JP" sz="1600" dirty="0"/>
              <a:t>,</a:t>
            </a:r>
            <a:r>
              <a:rPr lang="ja-JP" altLang="en-US" sz="1600" dirty="0"/>
              <a:t>副助詞</a:t>
            </a:r>
            <a:r>
              <a:rPr lang="en-US" altLang="ja-JP" sz="1600" dirty="0"/>
              <a:t>,*,</a:t>
            </a:r>
            <a:r>
              <a:rPr lang="ja-JP" altLang="en-US" sz="1600" dirty="0"/>
              <a:t>モ	</a:t>
            </a:r>
            <a:r>
              <a:rPr lang="en-GB" altLang="ja-JP" sz="1600" dirty="0" smtClean="0"/>
              <a:t>	</a:t>
            </a:r>
            <a:r>
              <a:rPr lang="en-US" altLang="ja-JP" sz="1600" dirty="0" smtClean="0"/>
              <a:t>-233</a:t>
            </a:r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予算</a:t>
            </a:r>
            <a:r>
              <a:rPr lang="ja-JP" altLang="en-US" sz="1600" dirty="0"/>
              <a:t>	名詞</a:t>
            </a:r>
            <a:r>
              <a:rPr lang="en-US" altLang="ja-JP" sz="1600" dirty="0"/>
              <a:t>,*,*,</a:t>
            </a:r>
            <a:r>
              <a:rPr lang="ja-JP" altLang="en-US" sz="1600" dirty="0"/>
              <a:t>ヨサン	</a:t>
            </a:r>
            <a:r>
              <a:rPr lang="en-GB" altLang="ja-JP" sz="1600" dirty="0" smtClean="0"/>
              <a:t>	</a:t>
            </a:r>
            <a:r>
              <a:rPr lang="en-US" altLang="ja-JP" sz="1600" dirty="0" smtClean="0"/>
              <a:t>10211</a:t>
            </a:r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オーバー</a:t>
            </a:r>
            <a:r>
              <a:rPr lang="ja-JP" altLang="en-US" sz="1600" dirty="0"/>
              <a:t>	名詞</a:t>
            </a:r>
            <a:r>
              <a:rPr lang="en-US" altLang="ja-JP" sz="1600" dirty="0"/>
              <a:t>,*,*,</a:t>
            </a:r>
            <a:r>
              <a:rPr lang="ja-JP" altLang="en-US" sz="1600" dirty="0"/>
              <a:t>オーバー	</a:t>
            </a:r>
            <a:r>
              <a:rPr lang="en-US" altLang="ja-JP" sz="1600" dirty="0" smtClean="0"/>
              <a:t>	3123</a:t>
            </a:r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だ</a:t>
            </a:r>
            <a:r>
              <a:rPr lang="en-GB" altLang="ja-JP" sz="1600" dirty="0" smtClean="0"/>
              <a:t>	</a:t>
            </a:r>
            <a:r>
              <a:rPr lang="ja-JP" altLang="en-US" sz="1600" dirty="0" smtClean="0"/>
              <a:t>助動詞</a:t>
            </a:r>
            <a:r>
              <a:rPr lang="en-GB" altLang="ja-JP" sz="1600" dirty="0" smtClean="0"/>
              <a:t>,</a:t>
            </a:r>
            <a:r>
              <a:rPr lang="ja-JP" altLang="en-US" sz="1600" dirty="0" smtClean="0"/>
              <a:t>終止形</a:t>
            </a:r>
            <a:r>
              <a:rPr lang="en-GB" altLang="ja-JP" sz="1600" dirty="0" smtClean="0"/>
              <a:t>,</a:t>
            </a:r>
            <a:r>
              <a:rPr lang="ja-JP" altLang="en-US" sz="1600" dirty="0" smtClean="0"/>
              <a:t>だ</a:t>
            </a:r>
            <a:r>
              <a:rPr lang="en-US" altLang="ja-JP" sz="1600" dirty="0" smtClean="0"/>
              <a:t>		6010</a:t>
            </a:r>
            <a:endParaRPr lang="en-GB" altLang="ja-JP" sz="1600" dirty="0" smtClean="0"/>
          </a:p>
          <a:p>
            <a:pPr>
              <a:spcBef>
                <a:spcPts val="200"/>
              </a:spcBef>
            </a:pPr>
            <a:r>
              <a:rPr lang="ja-JP" altLang="en-US" sz="1600" dirty="0" smtClean="0"/>
              <a:t>し</a:t>
            </a:r>
            <a:r>
              <a:rPr lang="ja-JP" altLang="en-US" sz="1600" dirty="0" smtClean="0"/>
              <a:t>	助詞</a:t>
            </a:r>
            <a:r>
              <a:rPr lang="en-US" altLang="ja-JP" sz="1600" dirty="0" smtClean="0"/>
              <a:t>,</a:t>
            </a:r>
            <a:r>
              <a:rPr lang="ja-JP" altLang="en-US" sz="1600" dirty="0" smtClean="0"/>
              <a:t>終助詞</a:t>
            </a:r>
            <a:r>
              <a:rPr lang="en-US" altLang="ja-JP" sz="1600" dirty="0" smtClean="0"/>
              <a:t>,*,</a:t>
            </a:r>
            <a:r>
              <a:rPr lang="ja-JP" altLang="en-US" sz="1600" dirty="0" smtClean="0"/>
              <a:t>シ</a:t>
            </a:r>
            <a:r>
              <a:rPr lang="ja-JP" altLang="en-US" sz="1600" dirty="0" smtClean="0"/>
              <a:t>	</a:t>
            </a:r>
            <a:r>
              <a:rPr lang="en-GB" altLang="ja-JP" sz="1600" dirty="0" smtClean="0"/>
              <a:t>	</a:t>
            </a:r>
            <a:r>
              <a:rPr lang="en-US" altLang="ja-JP" sz="1600" dirty="0" smtClean="0"/>
              <a:t>2</a:t>
            </a:r>
            <a:r>
              <a:rPr lang="en-US" altLang="ja-JP" sz="1600" dirty="0" smtClean="0"/>
              <a:t>817</a:t>
            </a:r>
            <a:r>
              <a:rPr lang="en-US" altLang="ja-JP" sz="1600" dirty="0" smtClean="0"/>
              <a:t>	</a:t>
            </a:r>
          </a:p>
          <a:p>
            <a:pPr>
              <a:spcBef>
                <a:spcPts val="200"/>
              </a:spcBef>
            </a:pPr>
            <a:r>
              <a:rPr lang="en-US" altLang="ja-JP" sz="1600" dirty="0" smtClean="0"/>
              <a:t>Grand total			22,210</a:t>
            </a:r>
          </a:p>
          <a:p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537955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Reality check: </a:t>
            </a:r>
            <a:r>
              <a:rPr lang="en-US" dirty="0" smtClean="0"/>
              <a:t>expected costs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72928"/>
          </a:xfrm>
        </p:spPr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 Reference: dialect parallel corpus by Yoshino et al 2016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handcrafted ‘translations’ of standard dialect (Kanto) into four dialects, Kansai, Chugoku, Kyushu and Tohoku </a:t>
            </a:r>
          </a:p>
          <a:p>
            <a:pPr lvl="1"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5 x 500 short sentences</a:t>
            </a:r>
          </a:p>
          <a:p>
            <a:pPr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Lower cost for Kanto confirmed, used as expected costs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 i.e. costs if they speak purely dialects</a:t>
            </a:r>
            <a:endParaRPr lang="en-US" dirty="0" smtClean="0"/>
          </a:p>
          <a:p>
            <a:pPr lvl="1">
              <a:buFont typeface="Wingdings" charset="2"/>
              <a:buChar char="Ø"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848327"/>
              </p:ext>
            </p:extLst>
          </p:nvPr>
        </p:nvGraphicFramePr>
        <p:xfrm>
          <a:off x="1699490" y="3906982"/>
          <a:ext cx="8128002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2349"/>
                <a:gridCol w="1296786"/>
                <a:gridCol w="1174866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Kanto (standard)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Kansai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Tohoku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Chugoku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Kyushu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Expected costs for dialects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-1,570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32,279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30,301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31,876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31,012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517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Results: </a:t>
            </a:r>
            <a:r>
              <a:rPr lang="en-US" sz="4600" dirty="0" smtClean="0"/>
              <a:t>comparison</a:t>
            </a:r>
            <a:r>
              <a:rPr lang="en-US" sz="4400" dirty="0" smtClean="0"/>
              <a:t> of costs and distances</a:t>
            </a:r>
            <a:endParaRPr lang="en-US" sz="44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1066174"/>
              </p:ext>
            </p:extLst>
          </p:nvPr>
        </p:nvGraphicFramePr>
        <p:xfrm>
          <a:off x="1096964" y="1846263"/>
          <a:ext cx="9493452" cy="1960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5246"/>
                <a:gridCol w="1473339"/>
                <a:gridCol w="1367015"/>
                <a:gridCol w="1275881"/>
                <a:gridCol w="1291070"/>
                <a:gridCol w="2080901"/>
              </a:tblGrid>
              <a:tr h="71585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Kanto (standard)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Kansai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Tohoku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Chugoku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Kyushu</a:t>
                      </a:r>
                      <a:endParaRPr lang="en-US" dirty="0"/>
                    </a:p>
                  </a:txBody>
                  <a:tcPr/>
                </a:tc>
              </a:tr>
              <a:tr h="414739">
                <a:tc>
                  <a:txBody>
                    <a:bodyPr/>
                    <a:lstStyle/>
                    <a:p>
                      <a:r>
                        <a:rPr lang="en-US" dirty="0" smtClean="0"/>
                        <a:t>A: Twitter </a:t>
                      </a:r>
                      <a:r>
                        <a:rPr lang="en-US" dirty="0" smtClean="0"/>
                        <a:t>costs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29,747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31,646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56,148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32,477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36,649</a:t>
                      </a:r>
                      <a:endParaRPr lang="en-US" dirty="0"/>
                    </a:p>
                  </a:txBody>
                  <a:tcPr/>
                </a:tc>
              </a:tr>
              <a:tr h="41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B: Costs for dialects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-1,570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32,279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30,301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31,876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31,012</a:t>
                      </a:r>
                      <a:endParaRPr lang="en-US" dirty="0"/>
                    </a:p>
                  </a:txBody>
                  <a:tcPr/>
                </a:tc>
              </a:tr>
              <a:tr h="41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A-B: Distance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31,317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- 633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25,847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8,637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1496291" y="3606166"/>
            <a:ext cx="9094124" cy="2495376"/>
          </a:xfrm>
          <a:prstGeom prst="rect">
            <a:avLst/>
          </a:prstGeom>
        </p:spPr>
        <p:txBody>
          <a:bodyPr vert="horz" lIns="0" tIns="45720" rIns="0" bIns="45720" rtlCol="0"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Ø"/>
            </a:pPr>
            <a:endParaRPr lang="en-US" dirty="0" smtClean="0"/>
          </a:p>
          <a:p>
            <a:pPr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 Generally the costs are larger than expected costs, including the standard dialect area: noisiness of Twitter?</a:t>
            </a:r>
          </a:p>
          <a:p>
            <a:pPr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Kanto is the lowest amongst the regions, but the distance from the expected value is the highest: rather puzzling </a:t>
            </a:r>
          </a:p>
          <a:p>
            <a:pPr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The differences between regions should be valid, and they are significantly different, </a:t>
            </a:r>
            <a:r>
              <a:rPr lang="en-US" i="1" dirty="0" smtClean="0"/>
              <a:t>if</a:t>
            </a:r>
            <a:r>
              <a:rPr lang="en-US" dirty="0" smtClean="0"/>
              <a:t> the same ‘noisiness’ affects each region</a:t>
            </a:r>
          </a:p>
          <a:p>
            <a:pPr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Difference in the distances significant with ANOVA (P&lt;0.01)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   </a:t>
            </a:r>
            <a:r>
              <a:rPr lang="en-US" sz="2200" dirty="0" smtClean="0">
                <a:solidFill>
                  <a:srgbClr val="FF0000"/>
                </a:solidFill>
              </a:rPr>
              <a:t>Kansai speakers stick more to their dialect in tweets</a:t>
            </a:r>
            <a:endParaRPr lang="en-US" sz="2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0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22250</TotalTime>
  <Words>1050</Words>
  <Application>Microsoft Macintosh PowerPoint</Application>
  <PresentationFormat>Widescreen</PresentationFormat>
  <Paragraphs>138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ＭＳ Ｐゴシック</vt:lpstr>
      <vt:lpstr>Wingdings</vt:lpstr>
      <vt:lpstr>Retrospect</vt:lpstr>
      <vt:lpstr>Quantifying ’standardness’ of the language use in a locality:  a study with Twitter data</vt:lpstr>
      <vt:lpstr>Overview: the issue and our method</vt:lpstr>
      <vt:lpstr>Where data come from:  some Japanese geo-/demography</vt:lpstr>
      <vt:lpstr>Data</vt:lpstr>
      <vt:lpstr>Quantifying distance</vt:lpstr>
      <vt:lpstr>Quantifying distance (cont’d)</vt:lpstr>
      <vt:lpstr>Examples</vt:lpstr>
      <vt:lpstr>Reality check: expected costs</vt:lpstr>
      <vt:lpstr>Results: comparison of costs and distances</vt:lpstr>
      <vt:lpstr>Outstanding issues and extensions</vt:lpstr>
      <vt:lpstr>Conclusion</vt:lpstr>
      <vt:lpstr>References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Quantifying ’standardness’ of the language use in a locality:  a study with Twitter data</dc:title>
  <dc:creator>Motoko Amano</dc:creator>
  <cp:lastModifiedBy>Microsoft Office User</cp:lastModifiedBy>
  <cp:revision>80</cp:revision>
  <dcterms:created xsi:type="dcterms:W3CDTF">2017-07-07T18:44:31Z</dcterms:created>
  <dcterms:modified xsi:type="dcterms:W3CDTF">2017-07-23T22:47:41Z</dcterms:modified>
</cp:coreProperties>
</file>

<file path=docProps/thumbnail.jpeg>
</file>